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653" r:id="rId2"/>
    <p:sldId id="460" r:id="rId3"/>
    <p:sldId id="496" r:id="rId4"/>
    <p:sldId id="495" r:id="rId5"/>
    <p:sldId id="501" r:id="rId6"/>
    <p:sldId id="463" r:id="rId7"/>
    <p:sldId id="576" r:id="rId8"/>
    <p:sldId id="575" r:id="rId9"/>
    <p:sldId id="578" r:id="rId10"/>
    <p:sldId id="577" r:id="rId11"/>
    <p:sldId id="580" r:id="rId12"/>
    <p:sldId id="579" r:id="rId13"/>
    <p:sldId id="497" r:id="rId14"/>
    <p:sldId id="432" r:id="rId15"/>
    <p:sldId id="464" r:id="rId16"/>
    <p:sldId id="581" r:id="rId17"/>
    <p:sldId id="582" r:id="rId18"/>
    <p:sldId id="466" r:id="rId19"/>
    <p:sldId id="465" r:id="rId20"/>
    <p:sldId id="447" r:id="rId21"/>
    <p:sldId id="434" r:id="rId22"/>
    <p:sldId id="450" r:id="rId23"/>
    <p:sldId id="627" r:id="rId24"/>
    <p:sldId id="656" r:id="rId25"/>
    <p:sldId id="491" r:id="rId26"/>
    <p:sldId id="493" r:id="rId27"/>
    <p:sldId id="490" r:id="rId28"/>
    <p:sldId id="494" r:id="rId29"/>
    <p:sldId id="617" r:id="rId30"/>
    <p:sldId id="618" r:id="rId31"/>
    <p:sldId id="619" r:id="rId32"/>
    <p:sldId id="620" r:id="rId33"/>
    <p:sldId id="621" r:id="rId34"/>
    <p:sldId id="622" r:id="rId35"/>
    <p:sldId id="623" r:id="rId36"/>
    <p:sldId id="601" r:id="rId37"/>
    <p:sldId id="603" r:id="rId38"/>
    <p:sldId id="604" r:id="rId39"/>
    <p:sldId id="605" r:id="rId40"/>
    <p:sldId id="624" r:id="rId41"/>
    <p:sldId id="628" r:id="rId42"/>
    <p:sldId id="629" r:id="rId43"/>
    <p:sldId id="631" r:id="rId44"/>
    <p:sldId id="632" r:id="rId45"/>
    <p:sldId id="633" r:id="rId46"/>
    <p:sldId id="634" r:id="rId47"/>
    <p:sldId id="635" r:id="rId48"/>
    <p:sldId id="636" r:id="rId49"/>
    <p:sldId id="651" r:id="rId50"/>
    <p:sldId id="637" r:id="rId51"/>
    <p:sldId id="638" r:id="rId52"/>
    <p:sldId id="481" r:id="rId53"/>
    <p:sldId id="415" r:id="rId54"/>
    <p:sldId id="646" r:id="rId55"/>
    <p:sldId id="644" r:id="rId56"/>
    <p:sldId id="647" r:id="rId57"/>
    <p:sldId id="645" r:id="rId58"/>
    <p:sldId id="416" r:id="rId59"/>
    <p:sldId id="417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6383" autoAdjust="0"/>
  </p:normalViewPr>
  <p:slideViewPr>
    <p:cSldViewPr>
      <p:cViewPr varScale="1">
        <p:scale>
          <a:sx n="62" d="100"/>
          <a:sy n="62" d="100"/>
        </p:scale>
        <p:origin x="8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77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75190-FBEB-4679-8CD4-B251AB597B50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B41D0-A6BA-484D-81E4-D58B29185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30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41D0-A6BA-484D-81E4-D58B291855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46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41D0-A6BA-484D-81E4-D58B291855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61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 Thursday,</a:t>
            </a:r>
            <a:r>
              <a:rPr lang="en-US" baseline="0" dirty="0"/>
              <a:t> 8/26/16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41D0-A6BA-484D-81E4-D58B2918558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44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41D0-A6BA-484D-81E4-D58B2918558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32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41D0-A6BA-484D-81E4-D58B2918558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51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 3</a:t>
            </a:r>
            <a:r>
              <a:rPr lang="en-US" baseline="30000" dirty="0"/>
              <a:t>rd</a:t>
            </a:r>
            <a:r>
              <a:rPr lang="en-US" dirty="0"/>
              <a:t> period 8/28/17, start here.</a:t>
            </a:r>
          </a:p>
          <a:p>
            <a:r>
              <a:rPr lang="en-US" dirty="0"/>
              <a:t>End 6</a:t>
            </a:r>
            <a:r>
              <a:rPr lang="en-US" baseline="30000" dirty="0"/>
              <a:t>th</a:t>
            </a:r>
            <a:r>
              <a:rPr lang="en-US" baseline="0" dirty="0"/>
              <a:t> period 8/28/17</a:t>
            </a:r>
            <a:r>
              <a:rPr lang="en-US" baseline="0"/>
              <a:t>, start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41D0-A6BA-484D-81E4-D58B2918558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68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– Tuesday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41D0-A6BA-484D-81E4-D58B2918558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73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talk about population density</a:t>
            </a:r>
            <a:r>
              <a:rPr lang="en-US" baseline="0" dirty="0"/>
              <a:t> the most. China has a lot of people BUT per square mile, there are less people, lots of land. Netherlands, less people, and less land = higher population density.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41D0-A6BA-484D-81E4-D58B2918558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60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0F76-C9FC-406E-AEC2-F832927BCB6F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664B-7B6C-4B1E-89E7-3C941CBD64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0F76-C9FC-406E-AEC2-F832927BCB6F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664B-7B6C-4B1E-89E7-3C941CBD6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0F76-C9FC-406E-AEC2-F832927BCB6F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664B-7B6C-4B1E-89E7-3C941CBD6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0F76-C9FC-406E-AEC2-F832927BCB6F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664B-7B6C-4B1E-89E7-3C941CBD6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0F76-C9FC-406E-AEC2-F832927BCB6F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98F664B-7B6C-4B1E-89E7-3C941CBD64E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0F76-C9FC-406E-AEC2-F832927BCB6F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664B-7B6C-4B1E-89E7-3C941CBD6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0F76-C9FC-406E-AEC2-F832927BCB6F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664B-7B6C-4B1E-89E7-3C941CBD6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0F76-C9FC-406E-AEC2-F832927BCB6F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664B-7B6C-4B1E-89E7-3C941CBD6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0F76-C9FC-406E-AEC2-F832927BCB6F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664B-7B6C-4B1E-89E7-3C941CBD6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0F76-C9FC-406E-AEC2-F832927BCB6F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664B-7B6C-4B1E-89E7-3C941CBD6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0F76-C9FC-406E-AEC2-F832927BCB6F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664B-7B6C-4B1E-89E7-3C941CBD6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910F76-C9FC-406E-AEC2-F832927BCB6F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8F664B-7B6C-4B1E-89E7-3C941CBD64E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oogle.com/url?sa=i&amp;rct=j&amp;q=&amp;esrc=s&amp;frm=1&amp;source=images&amp;cd=&amp;cad=rja&amp;uact=8&amp;ved=0CAcQjRxqFQoTCJfgkPf0pMcCFchWiAodG8QACA&amp;url=http://wheredamapat.blogspot.com/2012/11/isoline-map.html&amp;ei=rPPLVZfaA8itoQSbiINA&amp;bvm=bv.99804247,d.cGU&amp;psig=AFQjCNGMym-0x7P0-cACCyhZloWx1yqcFw&amp;ust=143951593884495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en.wikipedia.org/wiki/File:Gall%E2%80%93Peters_projection_SW.jpg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google.com/url?sa=i&amp;rct=j&amp;q=&amp;esrc=s&amp;frm=1&amp;source=images&amp;cd=&amp;cad=rja&amp;uact=8&amp;ved=0CAcQjRxqFQoTCMrikMTft8cCFYkriAodLYUB2g&amp;url=http://www.intechopen.com/books/climate-variability-regional-and-thematic-patterns/high-resolution-surface-observations-for-climate-monitoring&amp;ei=XtPVVcq7PInXoAStiobQDQ&amp;bvm=bv.99804247,d.cGU&amp;psig=AFQjCNHnnorE33QoRIKyfEFH_gLcGd2pbw&amp;ust=1440162440287489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/url?sa=i&amp;rct=j&amp;q=&amp;esrc=s&amp;frm=1&amp;source=images&amp;cd=&amp;cad=rja&amp;uact=8&amp;ved=0CAcQjRxqFQoTCPrxtMHgt8cCFccviAodHnsKgw&amp;url=http://www.acroscape.com/PAT.html&amp;ei=ZdTVVbqrLMffoASe9qmYCA&amp;v6u=https://s-v6exp1-ds.metric.gstatic.com/gen_204?ip%3D24.24.242.2%26ts%3D1440076809025972%26auth%3Dr6vmgbfpomcxt7ryeddng6r6kfxelp5m%26rndm%3D0.6371913335182777&amp;v6s=2&amp;v6t=88453&amp;bvm=bv.99804247,d.cGU&amp;psig=AFQjCNFDHlssXSBJnCNuOlVK25sFuiqLiA&amp;ust=1440163208971944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google.com/url?sa=i&amp;rct=j&amp;q=&amp;esrc=s&amp;frm=1&amp;source=images&amp;cd=&amp;cad=rja&amp;uact=8&amp;ved=0CAcQjRxqFQoTCK-NgOCat8cCFZaciAodUHYF7Q&amp;url=https://en.wikipedia.org/wiki/Indo-European_migrations&amp;ei=P4vVVe_xF5a5ogTQ7JXoDg&amp;bvm=bv.99804247,d.cGU&amp;psig=AFQjCNG8j9ZQImP1_dx2xC8UknyBX8fC4w&amp;ust=1440144468670401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google.com/url?sa=i&amp;rct=j&amp;q=&amp;esrc=s&amp;frm=1&amp;source=images&amp;cd=&amp;cad=rja&amp;uact=8&amp;ved=0CAcQjRxqFQoTCLKUzo6bt8cCFYSZiAodD9kATw&amp;url=https://www.haikudeck.com/ap-human-geography-assignment-education-presentation-74sV3BXNQa&amp;ei=oYvVVfK_CISzogSPsoP4BA&amp;bvm=bv.99804247,d.cGU&amp;psig=AFQjCNGSGabnXtfr4qhKVlOFz34SZHk-fg&amp;ust=1440144607092540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s://www.google.com/url?sa=i&amp;rct=j&amp;q=&amp;esrc=s&amp;frm=1&amp;source=images&amp;cd=&amp;cad=rja&amp;uact=8&amp;ved=0CAcQjRxqFQoTCLadkd71pMcCFUwriAodl54NXw&amp;url=https://www.e-education.psu.edu/geog482spring2/c3_p16.html&amp;ei=hPTLVbbLBMzWoASXvbb4BQ&amp;bvm=bv.99804247,d.cGU&amp;psig=AFQjCNGLCy6dlerZLjhZ6vzDTr4-BYYfTg&amp;ust=143951612493372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2898"/>
            <a:ext cx="8229600" cy="1828800"/>
          </a:xfrm>
        </p:spPr>
        <p:txBody>
          <a:bodyPr>
            <a:normAutofit/>
          </a:bodyPr>
          <a:lstStyle/>
          <a:p>
            <a:r>
              <a:rPr lang="en-US" sz="9600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Chapter</a:t>
            </a:r>
            <a:r>
              <a:rPr lang="en-US" sz="9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50" dirty="0">
                <a:latin typeface="Aharoni" panose="02010803020104030203" pitchFamily="2" charset="-79"/>
                <a:cs typeface="Aharoni" panose="02010803020104030203" pitchFamily="2" charset="-79"/>
              </a:rPr>
              <a:t>Basic Concepts</a:t>
            </a:r>
          </a:p>
          <a:p>
            <a:r>
              <a:rPr lang="en-US" sz="4050">
                <a:latin typeface="Aharoni" panose="02010803020104030203" pitchFamily="2" charset="-79"/>
                <a:cs typeface="Aharoni" panose="02010803020104030203" pitchFamily="2" charset="-79"/>
              </a:rPr>
              <a:t>Review</a:t>
            </a:r>
            <a:endParaRPr lang="en-US" sz="405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6442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  <a:effectLst/>
                <a:latin typeface="Berlin Sans FB Demi" panose="020E0802020502020306" pitchFamily="34" charset="0"/>
              </a:rPr>
              <a:t>Dot Density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  <a:latin typeface="Cambria" panose="02040503050406030204" pitchFamily="18" charset="0"/>
              </a:rPr>
              <a:t>Uses points to show the precise locations of specific observations or occurrences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  <a:latin typeface="Cambria" panose="02040503050406030204" pitchFamily="18" charset="0"/>
              </a:rPr>
              <a:t>place individual points on a map to correspond with occurrences of a particular feature or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  <a:latin typeface="Cambria" panose="02040503050406030204" pitchFamily="18" charset="0"/>
              </a:rPr>
              <a:t>Clusters of dots show where the features or data are concentrated</a:t>
            </a:r>
          </a:p>
        </p:txBody>
      </p:sp>
    </p:spTree>
    <p:extLst>
      <p:ext uri="{BB962C8B-B14F-4D97-AF65-F5344CB8AC3E}">
        <p14:creationId xmlns:p14="http://schemas.microsoft.com/office/powerpoint/2010/main" val="3850117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Proportional Symbol Map</a:t>
            </a:r>
          </a:p>
        </p:txBody>
      </p:sp>
      <p:pic>
        <p:nvPicPr>
          <p:cNvPr id="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562600" cy="550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392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kern="1200" cap="none" baseline="0" dirty="0">
                <a:ln w="6350">
                  <a:noFill/>
                </a:ln>
                <a:solidFill>
                  <a:srgbClr val="FFFF00"/>
                </a:solidFill>
                <a:effectLst/>
                <a:latin typeface="Berlin Sans FB Demi" panose="020E0802020502020306" pitchFamily="34" charset="0"/>
              </a:rPr>
              <a:t>Proportional Symbol </a:t>
            </a:r>
            <a:r>
              <a:rPr lang="en-US" sz="4400" dirty="0">
                <a:solidFill>
                  <a:srgbClr val="FFFF00"/>
                </a:solidFill>
                <a:latin typeface="Berlin Sans FB Demi" panose="020E0802020502020306" pitchFamily="34" charset="0"/>
              </a:rPr>
              <a:t>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  <a:latin typeface="Cambria" panose="02040503050406030204" pitchFamily="18" charset="0"/>
              </a:rPr>
              <a:t>Use symbols of different sizes placed within an area to show the value or quantity associated with it.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  <a:latin typeface="Cambria" panose="02040503050406030204" pitchFamily="18" charset="0"/>
              </a:rPr>
              <a:t>The symbol is often a circle, but it may be one that relates to the map’s theme (such as figures of people to represent population data).</a:t>
            </a:r>
          </a:p>
        </p:txBody>
      </p:sp>
    </p:spTree>
    <p:extLst>
      <p:ext uri="{BB962C8B-B14F-4D97-AF65-F5344CB8AC3E}">
        <p14:creationId xmlns:p14="http://schemas.microsoft.com/office/powerpoint/2010/main" val="3893968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Isoline</a:t>
            </a:r>
            <a:r>
              <a:rPr lang="en-US" sz="4800" dirty="0"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 Map</a:t>
            </a:r>
          </a:p>
        </p:txBody>
      </p:sp>
      <p:pic>
        <p:nvPicPr>
          <p:cNvPr id="4" name="Picture 2" descr="http://1.bp.blogspot.com/-ax8qgyRCUYk/ULATAZj_hNI/AAAAAAAAAC0/MjAel4rIJ_w/s1600/weather_isotherm032401.gif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974" y="1676400"/>
            <a:ext cx="584914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mean_annual_precipita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6687"/>
            <a:ext cx="337105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033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>
                <a:solidFill>
                  <a:srgbClr val="FFFF00"/>
                </a:solidFill>
                <a:latin typeface="Berlin Sans FB Demi" panose="020E0802020502020306" pitchFamily="34" charset="0"/>
              </a:rPr>
              <a:t>Isoline</a:t>
            </a:r>
            <a:r>
              <a:rPr lang="en-US" sz="4800" dirty="0">
                <a:solidFill>
                  <a:srgbClr val="FFFF00"/>
                </a:solidFill>
                <a:latin typeface="Berlin Sans FB Demi" panose="020E0802020502020306" pitchFamily="34" charset="0"/>
              </a:rPr>
              <a:t>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2578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Cambria" panose="02040503050406030204" pitchFamily="18" charset="0"/>
              </a:rPr>
              <a:t>Connects points of equal or very similar values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Cambria" panose="02040503050406030204" pitchFamily="18" charset="0"/>
              </a:rPr>
              <a:t>Use lines to</a:t>
            </a:r>
            <a:r>
              <a:rPr lang="en-US" sz="3200" baseline="0" dirty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Cambria" panose="02040503050406030204" pitchFamily="18" charset="0"/>
              </a:rPr>
              <a:t>connect points of equal value, such as temperature,</a:t>
            </a:r>
            <a:r>
              <a:rPr lang="en-US" sz="3200" baseline="0" dirty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Cambria" panose="02040503050406030204" pitchFamily="18" charset="0"/>
              </a:rPr>
              <a:t>rainfall, or elevation.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Cambria" panose="02040503050406030204" pitchFamily="18" charset="0"/>
              </a:rPr>
              <a:t>Lines of equal temperature are</a:t>
            </a:r>
            <a:r>
              <a:rPr lang="en-US" sz="2800" baseline="0" dirty="0">
                <a:solidFill>
                  <a:srgbClr val="FFFF00"/>
                </a:solidFill>
                <a:latin typeface="Cambria" panose="02040503050406030204" pitchFamily="18" charset="0"/>
              </a:rPr>
              <a:t>  </a:t>
            </a:r>
            <a:r>
              <a:rPr lang="en-US" sz="2800" dirty="0">
                <a:solidFill>
                  <a:srgbClr val="FFFF00"/>
                </a:solidFill>
                <a:latin typeface="Cambria" panose="02040503050406030204" pitchFamily="18" charset="0"/>
              </a:rPr>
              <a:t>called 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</a:rPr>
              <a:t>isotherms</a:t>
            </a:r>
            <a:endParaRPr lang="en-US" sz="2800" b="0" dirty="0">
              <a:solidFill>
                <a:srgbClr val="FFFF00"/>
              </a:solidFill>
              <a:latin typeface="Cambria" panose="020405030504060302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Cambria" panose="02040503050406030204" pitchFamily="18" charset="0"/>
              </a:rPr>
              <a:t>Lines of equal rainfall are called</a:t>
            </a:r>
            <a:r>
              <a:rPr lang="en-US" sz="2800" baseline="0" dirty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</a:rPr>
              <a:t>isohyets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FFFF00"/>
                </a:solidFill>
                <a:latin typeface="Cambria" panose="02040503050406030204" pitchFamily="18" charset="0"/>
              </a:rPr>
              <a:t>L</a:t>
            </a:r>
            <a:r>
              <a:rPr lang="en-US" sz="2800" dirty="0">
                <a:solidFill>
                  <a:srgbClr val="FFFF00"/>
                </a:solidFill>
                <a:latin typeface="Cambria" panose="02040503050406030204" pitchFamily="18" charset="0"/>
              </a:rPr>
              <a:t>ines of equal elevation are called</a:t>
            </a:r>
            <a:r>
              <a:rPr lang="en-US" sz="2800" baseline="0" dirty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</a:rPr>
              <a:t>contours</a:t>
            </a:r>
            <a:endParaRPr lang="en-US" sz="2800" dirty="0">
              <a:solidFill>
                <a:srgbClr val="FFFF00"/>
              </a:solidFill>
              <a:latin typeface="Cambria" panose="020405030504060302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Cambria" panose="02040503050406030204" pitchFamily="18" charset="0"/>
              </a:rPr>
              <a:t>Contour lines are often used on topographic</a:t>
            </a:r>
            <a:r>
              <a:rPr lang="en-US" sz="2400" baseline="0" dirty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ambria" panose="02040503050406030204" pitchFamily="18" charset="0"/>
              </a:rPr>
              <a:t>maps</a:t>
            </a:r>
          </a:p>
        </p:txBody>
      </p:sp>
    </p:spTree>
    <p:extLst>
      <p:ext uri="{BB962C8B-B14F-4D97-AF65-F5344CB8AC3E}">
        <p14:creationId xmlns:p14="http://schemas.microsoft.com/office/powerpoint/2010/main" val="3148050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Other Types of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Cambria" panose="02040503050406030204" pitchFamily="18" charset="0"/>
              </a:rPr>
              <a:t>Cartogram</a:t>
            </a:r>
          </a:p>
          <a:p>
            <a:r>
              <a:rPr lang="en-US" sz="3600" dirty="0">
                <a:latin typeface="Cambria" panose="02040503050406030204" pitchFamily="18" charset="0"/>
              </a:rPr>
              <a:t>Cognitive</a:t>
            </a:r>
            <a:r>
              <a:rPr lang="en-US" sz="3600" baseline="0" dirty="0">
                <a:latin typeface="Cambria" panose="02040503050406030204" pitchFamily="18" charset="0"/>
              </a:rPr>
              <a:t> or Mind/Mental Map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17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-228600"/>
            <a:ext cx="3810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Cartogram</a:t>
            </a:r>
            <a:endParaRPr lang="en-US" sz="4000" dirty="0">
              <a:solidFill>
                <a:schemeClr val="tx1"/>
              </a:solidFill>
              <a:effectLst/>
              <a:latin typeface="Berlin Sans FB Demi" panose="020E0802020502020306" pitchFamily="34" charset="0"/>
            </a:endParaRPr>
          </a:p>
        </p:txBody>
      </p:sp>
      <p:pic>
        <p:nvPicPr>
          <p:cNvPr id="27652" name="Picture 8" descr="population800x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519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  <a:effectLst/>
                <a:latin typeface="Berlin Sans FB Demi" panose="020E0802020502020306" pitchFamily="34" charset="0"/>
              </a:rPr>
              <a:t>Cartogram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9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Cambria" panose="02040503050406030204" pitchFamily="18" charset="0"/>
              </a:rPr>
              <a:t>distort the size and shape of map areas to show statistical data.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Cambria" panose="02040503050406030204" pitchFamily="18" charset="0"/>
              </a:rPr>
              <a:t>For example, a cartogram of world population shows land area as proportional to population size—although the United States and China have similar land areas (the U.S. is slightly larger), a population cartogram would show China as much larger than the U.S. because its population is much larger.</a:t>
            </a:r>
          </a:p>
        </p:txBody>
      </p:sp>
    </p:spTree>
    <p:extLst>
      <p:ext uri="{BB962C8B-B14F-4D97-AF65-F5344CB8AC3E}">
        <p14:creationId xmlns:p14="http://schemas.microsoft.com/office/powerpoint/2010/main" val="1027703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Cognitive</a:t>
            </a:r>
            <a:r>
              <a:rPr lang="en-US" baseline="0" dirty="0"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 or Mind/Mental Map</a:t>
            </a:r>
            <a:endParaRPr lang="en-US" dirty="0">
              <a:solidFill>
                <a:schemeClr val="tx1"/>
              </a:solidFill>
              <a:effectLst/>
              <a:latin typeface="Berlin Sans FB Demi" panose="020E0802020502020306" pitchFamily="34" charset="0"/>
            </a:endParaRPr>
          </a:p>
        </p:txBody>
      </p:sp>
      <p:pic>
        <p:nvPicPr>
          <p:cNvPr id="4" name="Picture 5" descr="american-world-800x56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51114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19600" y="3733800"/>
            <a:ext cx="609600" cy="268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allies</a:t>
            </a:r>
          </a:p>
        </p:txBody>
      </p:sp>
    </p:spTree>
    <p:extLst>
      <p:ext uri="{BB962C8B-B14F-4D97-AF65-F5344CB8AC3E}">
        <p14:creationId xmlns:p14="http://schemas.microsoft.com/office/powerpoint/2010/main" val="2793818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Berlin Sans FB Demi" panose="020E0802020502020306" pitchFamily="34" charset="0"/>
              </a:rPr>
              <a:t>Cognitive</a:t>
            </a:r>
            <a:r>
              <a:rPr lang="en-US" baseline="0" dirty="0">
                <a:solidFill>
                  <a:srgbClr val="FFFF00"/>
                </a:solidFill>
                <a:latin typeface="Berlin Sans FB Demi" panose="020E0802020502020306" pitchFamily="34" charset="0"/>
              </a:rPr>
              <a:t> or Mind/Mental</a:t>
            </a:r>
            <a:r>
              <a:rPr lang="en-US" dirty="0">
                <a:solidFill>
                  <a:srgbClr val="FFFF00"/>
                </a:solidFill>
                <a:latin typeface="Berlin Sans FB Demi" panose="020E0802020502020306" pitchFamily="34" charset="0"/>
              </a:rPr>
              <a:t>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</a:rPr>
              <a:t>Everyone has 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</a:rPr>
              <a:t>It is a cognitive image of landscape in the human mind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</a:rPr>
              <a:t>Common about most people’s mental maps is that we have accurate geographies of area around our home, school, and workplace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</a:rPr>
              <a:t>Known landscape along transportation routes we 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</a:rPr>
              <a:t>Other places not in our mental map is blank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</a:rPr>
              <a:t>People can improve mental maps of places by using/reading maps</a:t>
            </a:r>
          </a:p>
        </p:txBody>
      </p:sp>
    </p:spTree>
    <p:extLst>
      <p:ext uri="{BB962C8B-B14F-4D97-AF65-F5344CB8AC3E}">
        <p14:creationId xmlns:p14="http://schemas.microsoft.com/office/powerpoint/2010/main" val="2662759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3733800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Reference Map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3733800" cy="5791200"/>
          </a:xfrm>
        </p:spPr>
        <p:txBody>
          <a:bodyPr/>
          <a:lstStyle/>
          <a:p>
            <a:pPr lvl="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Political</a:t>
            </a:r>
          </a:p>
          <a:p>
            <a:pPr lvl="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Physical</a:t>
            </a:r>
          </a:p>
          <a:p>
            <a:pPr lvl="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Historical</a:t>
            </a:r>
          </a:p>
          <a:p>
            <a:pPr lvl="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Road</a:t>
            </a:r>
          </a:p>
          <a:p>
            <a:pPr lvl="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Topographic</a:t>
            </a:r>
          </a:p>
          <a:p>
            <a:pPr lvl="0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 eaLnBrk="1" hangingPunct="1">
              <a:buFontTx/>
              <a:buNone/>
              <a:defRPr/>
            </a:pPr>
            <a:endParaRPr lang="en-US" dirty="0"/>
          </a:p>
        </p:txBody>
      </p:sp>
      <p:pic>
        <p:nvPicPr>
          <p:cNvPr id="25604" name="Picture 4" descr="Africa_Physical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8" y="0"/>
            <a:ext cx="250666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asia_political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26812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imperialism in africa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05200"/>
            <a:ext cx="2667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 descr="Aa5021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05200"/>
            <a:ext cx="2514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Topographic_map_examp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37214"/>
            <a:ext cx="23622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271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2348242"/>
            <a:ext cx="7086600" cy="1828800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  <a:latin typeface="Berlin Sans FB Demi" panose="020E0802020502020306" pitchFamily="34" charset="0"/>
              </a:rPr>
              <a:t>MAP PROJECTION</a:t>
            </a:r>
            <a:r>
              <a:rPr lang="en-US" sz="5400" baseline="0" dirty="0">
                <a:solidFill>
                  <a:schemeClr val="tx1"/>
                </a:solidFill>
                <a:latin typeface="Berlin Sans FB Demi" panose="020E0802020502020306" pitchFamily="34" charset="0"/>
              </a:rPr>
              <a:t> &amp; DISTORTION</a:t>
            </a:r>
            <a:endParaRPr lang="en-US" sz="54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619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Projection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Transferring  locations from Earth’s surface to a flat map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Problem: distortion or alteration</a:t>
            </a:r>
          </a:p>
          <a:p>
            <a:pPr lvl="1" rtl="0" eaLnBrk="1" latinLnBrk="0" hangingPunct="1">
              <a:buFont typeface="Arial" panose="020B0604020202020204" pitchFamily="34" charset="0"/>
              <a:buChar char="•"/>
            </a:pPr>
            <a:r>
              <a:rPr kumimoji="0" lang="en-US" sz="3200" kern="120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Earth’s spherical shape and 3-D continents pose a challenge for cartographers because drawing Earth on a 2-D flat piece of paper produces some </a:t>
            </a:r>
            <a:r>
              <a:rPr kumimoji="0" lang="en-US" sz="3200" b="1" kern="120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distortions.</a:t>
            </a:r>
            <a:endParaRPr lang="en-US" sz="3200" dirty="0"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36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5" descr="221864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8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1" descr="Projection surf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038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22"/>
          <p:cNvSpPr txBox="1">
            <a:spLocks noChangeArrowheads="1"/>
          </p:cNvSpPr>
          <p:nvPr/>
        </p:nvSpPr>
        <p:spPr bwMode="auto">
          <a:xfrm>
            <a:off x="0" y="6156325"/>
            <a:ext cx="4038600" cy="701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“All maps lie flat, and all flat maps lie”</a:t>
            </a:r>
          </a:p>
        </p:txBody>
      </p:sp>
      <p:pic>
        <p:nvPicPr>
          <p:cNvPr id="15367" name="Picture 23" descr="projec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1"/>
            <a:ext cx="5105400" cy="5486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152400"/>
            <a:ext cx="4797552" cy="8382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Berlin Sans FB Demi" panose="020E0802020502020306" pitchFamily="34" charset="0"/>
              </a:rPr>
              <a:t>Projections</a:t>
            </a:r>
          </a:p>
        </p:txBody>
      </p:sp>
    </p:spTree>
    <p:extLst>
      <p:ext uri="{BB962C8B-B14F-4D97-AF65-F5344CB8AC3E}">
        <p14:creationId xmlns:p14="http://schemas.microsoft.com/office/powerpoint/2010/main" val="4124609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  <a:effectLst/>
                <a:latin typeface="Berlin Sans FB Demi" panose="020E0802020502020306" pitchFamily="34" charset="0"/>
              </a:rPr>
              <a:t>Equal Area Projection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900" dirty="0">
                <a:solidFill>
                  <a:srgbClr val="FFFF00"/>
                </a:solidFill>
                <a:latin typeface="Cambria" panose="02040503050406030204" pitchFamily="18" charset="0"/>
              </a:rPr>
              <a:t>an </a:t>
            </a:r>
            <a:r>
              <a:rPr lang="en-US" sz="3900" b="1" dirty="0">
                <a:solidFill>
                  <a:srgbClr val="FFFF00"/>
                </a:solidFill>
                <a:latin typeface="Cambria" panose="02040503050406030204" pitchFamily="18" charset="0"/>
              </a:rPr>
              <a:t>equal</a:t>
            </a:r>
            <a:r>
              <a:rPr lang="en-US" sz="3900" dirty="0">
                <a:solidFill>
                  <a:srgbClr val="FFFF00"/>
                </a:solidFill>
                <a:latin typeface="Cambria" panose="02040503050406030204" pitchFamily="18" charset="0"/>
              </a:rPr>
              <a:t>-area map </a:t>
            </a:r>
            <a:r>
              <a:rPr lang="en-US" sz="3900" b="1" dirty="0">
                <a:solidFill>
                  <a:srgbClr val="FFFF00"/>
                </a:solidFill>
                <a:latin typeface="Cambria" panose="02040503050406030204" pitchFamily="18" charset="0"/>
              </a:rPr>
              <a:t>projection </a:t>
            </a:r>
            <a:r>
              <a:rPr lang="en-US" sz="3900" dirty="0">
                <a:solidFill>
                  <a:srgbClr val="FFFF00"/>
                </a:solidFill>
                <a:latin typeface="Cambria" panose="02040503050406030204" pitchFamily="18" charset="0"/>
              </a:rPr>
              <a:t>map showing parallels and the equator as straight lines and other meridians as curved; used to map tropical latitudes. </a:t>
            </a:r>
          </a:p>
          <a:p>
            <a:r>
              <a:rPr lang="en-US" sz="3900" dirty="0">
                <a:solidFill>
                  <a:srgbClr val="FFFF00"/>
                </a:solidFill>
                <a:latin typeface="Cambria" panose="02040503050406030204" pitchFamily="18" charset="0"/>
              </a:rPr>
              <a:t>Type of: map projection. a </a:t>
            </a:r>
            <a:r>
              <a:rPr lang="en-US" sz="3900" b="1" dirty="0">
                <a:solidFill>
                  <a:srgbClr val="FFFF00"/>
                </a:solidFill>
                <a:latin typeface="Cambria" panose="02040503050406030204" pitchFamily="18" charset="0"/>
              </a:rPr>
              <a:t>projection</a:t>
            </a:r>
            <a:r>
              <a:rPr lang="en-US" sz="3900" dirty="0">
                <a:solidFill>
                  <a:srgbClr val="FFFF00"/>
                </a:solidFill>
                <a:latin typeface="Cambria" panose="02040503050406030204" pitchFamily="18" charset="0"/>
              </a:rPr>
              <a:t> of the globe onto a flat map using a grid of lines of latitude and longitude.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93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  <a:effectLst/>
                <a:latin typeface="Berlin Sans FB Demi" panose="020E0802020502020306" pitchFamily="34" charset="0"/>
              </a:rPr>
              <a:t>Equal Area Projection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900" dirty="0">
                <a:solidFill>
                  <a:srgbClr val="FFFF00"/>
                </a:solidFill>
                <a:latin typeface="Cambria" panose="02040503050406030204" pitchFamily="18" charset="0"/>
              </a:rPr>
              <a:t>Advantages:  Shows true size and shape of land masses.</a:t>
            </a:r>
          </a:p>
          <a:p>
            <a:r>
              <a:rPr lang="en-US" sz="3900" dirty="0">
                <a:solidFill>
                  <a:srgbClr val="FFFF00"/>
                </a:solidFill>
                <a:latin typeface="Cambria" panose="02040503050406030204" pitchFamily="18" charset="0"/>
              </a:rPr>
              <a:t>Disadvantages: Distorts (interrupts) shape of water areas 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 descr="Image result for goode's homolosine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241" y="4290675"/>
            <a:ext cx="5033518" cy="220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339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  <a:effectLst/>
                <a:latin typeface="Berlin Sans FB Demi" panose="020E0802020502020306" pitchFamily="34" charset="0"/>
              </a:rPr>
              <a:t>Peters Projection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3810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Cambria" panose="02040503050406030204" pitchFamily="18" charset="0"/>
              </a:rPr>
              <a:t>Equal area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Cambria" panose="02040503050406030204" pitchFamily="18" charset="0"/>
              </a:rPr>
              <a:t>Advantages: Accurately represents the actual area of landforms.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Cambria" panose="02040503050406030204" pitchFamily="18" charset="0"/>
              </a:rPr>
              <a:t>Disadvantages: distorts other properties like shape </a:t>
            </a: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-61555"/>
            <a:ext cx="65" cy="123111"/>
          </a:xfrm>
          <a:prstGeom prst="rect">
            <a:avLst/>
          </a:prstGeom>
          <a:solidFill>
            <a:srgbClr val="F7F4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-61555"/>
            <a:ext cx="65" cy="123111"/>
          </a:xfrm>
          <a:prstGeom prst="rect">
            <a:avLst/>
          </a:prstGeom>
          <a:solidFill>
            <a:srgbClr val="F7F4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17" descr="https://upload.wikimedia.org/wikipedia/commons/thumb/3/34/Gall%E2%80%93Peters_projection_SW.jpg/450px-Gall%E2%80%93Peters_projection_SW.jp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924300"/>
            <a:ext cx="465961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017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414" y="21472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rgbClr val="FFFF00"/>
                </a:solidFill>
                <a:effectLst/>
                <a:latin typeface="Berlin Sans FB Demi" panose="020E0802020502020306" pitchFamily="34" charset="0"/>
              </a:rPr>
              <a:t>Robinson Projection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12835" y="1585065"/>
            <a:ext cx="8723586" cy="452596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Cambria" panose="02040503050406030204" pitchFamily="18" charset="0"/>
              </a:rPr>
              <a:t>Compromise (neither equal or conformal)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Cambria" panose="02040503050406030204" pitchFamily="18" charset="0"/>
              </a:rPr>
              <a:t>Advantages: Better balance of size and shape of high-latitude lands than in Mercator or </a:t>
            </a:r>
            <a:r>
              <a:rPr lang="en-US" sz="3200" dirty="0" err="1">
                <a:solidFill>
                  <a:srgbClr val="FFFF00"/>
                </a:solidFill>
                <a:latin typeface="Cambria" panose="02040503050406030204" pitchFamily="18" charset="0"/>
              </a:rPr>
              <a:t>Mollweide</a:t>
            </a:r>
            <a:r>
              <a:rPr lang="en-US" sz="3200" dirty="0">
                <a:solidFill>
                  <a:srgbClr val="FFFF00"/>
                </a:solidFill>
                <a:latin typeface="Cambria" panose="02040503050406030204" pitchFamily="18" charset="0"/>
              </a:rPr>
              <a:t>.  Directions true along all parallels and along central meridian.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Cambria" panose="02040503050406030204" pitchFamily="18" charset="0"/>
              </a:rPr>
              <a:t>Disadvantages: Distorts shape, area, scale, and distance in an attempt to balance the errors and</a:t>
            </a:r>
            <a:r>
              <a:rPr lang="en-US" sz="3200" baseline="0" dirty="0">
                <a:solidFill>
                  <a:srgbClr val="FFFF00"/>
                </a:solidFill>
                <a:latin typeface="Cambria" panose="02040503050406030204" pitchFamily="18" charset="0"/>
              </a:rPr>
              <a:t> so one property is not drastically distorted</a:t>
            </a:r>
            <a:endParaRPr lang="en-US" sz="3200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2" descr="https://o.quizlet.com/XoV1i23oU5pjSGtw8ia4bw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447"/>
            <a:ext cx="2764221" cy="140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296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  <a:effectLst/>
                <a:latin typeface="Berlin Sans FB Demi" panose="020E0802020502020306" pitchFamily="34" charset="0"/>
              </a:rPr>
              <a:t>Mercator Projection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>
                <a:solidFill>
                  <a:srgbClr val="FFFF00"/>
                </a:solidFill>
                <a:latin typeface="Cambria" panose="02040503050406030204" pitchFamily="18" charset="0"/>
              </a:rPr>
              <a:t>Conformal </a:t>
            </a:r>
          </a:p>
          <a:p>
            <a:pPr lvl="1"/>
            <a:r>
              <a:rPr lang="en-US" sz="2600" dirty="0">
                <a:solidFill>
                  <a:srgbClr val="FFFF00"/>
                </a:solidFill>
                <a:latin typeface="Cambria" panose="02040503050406030204" pitchFamily="18" charset="0"/>
              </a:rPr>
              <a:t>because</a:t>
            </a:r>
            <a:r>
              <a:rPr lang="en-US" sz="2600" baseline="0" dirty="0">
                <a:solidFill>
                  <a:srgbClr val="FFFF00"/>
                </a:solidFill>
                <a:latin typeface="Cambria" panose="02040503050406030204" pitchFamily="18" charset="0"/>
              </a:rPr>
              <a:t> it accurately represents the shape of landforms</a:t>
            </a:r>
          </a:p>
          <a:p>
            <a:r>
              <a:rPr lang="en-US" sz="3000" dirty="0">
                <a:solidFill>
                  <a:srgbClr val="FFFF00"/>
                </a:solidFill>
                <a:latin typeface="Cambria" panose="02040503050406030204" pitchFamily="18" charset="0"/>
              </a:rPr>
              <a:t>Advantages: Used for marine navigation</a:t>
            </a:r>
          </a:p>
          <a:p>
            <a:r>
              <a:rPr lang="en-US" sz="3000" baseline="0" dirty="0">
                <a:solidFill>
                  <a:srgbClr val="FFFF00"/>
                </a:solidFill>
                <a:latin typeface="Cambria" panose="02040503050406030204" pitchFamily="18" charset="0"/>
              </a:rPr>
              <a:t>Disadvantages:</a:t>
            </a:r>
            <a:r>
              <a:rPr lang="en-US" sz="3000" dirty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  <a:r>
              <a:rPr lang="en-US" sz="3000" baseline="0" dirty="0">
                <a:solidFill>
                  <a:srgbClr val="FFFF00"/>
                </a:solidFill>
                <a:latin typeface="Cambria" panose="02040503050406030204" pitchFamily="18" charset="0"/>
              </a:rPr>
              <a:t>It is not equal in area because sizes of landforms are drastically distorted</a:t>
            </a:r>
          </a:p>
          <a:p>
            <a:pPr lvl="1"/>
            <a:r>
              <a:rPr lang="en-US" sz="2600" baseline="0" dirty="0">
                <a:latin typeface="Cambria" panose="02040503050406030204" pitchFamily="18" charset="0"/>
              </a:rPr>
              <a:t>Example: Greenland is larger on map than it should be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7" name="Picture 2" descr="https://o.quizlet.com/obIHa0UXuXM8Ad8.HJfu3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4038600" cy="342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103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  <a:effectLst/>
                <a:latin typeface="Berlin Sans FB Demi" panose="020E0802020502020306" pitchFamily="34" charset="0"/>
              </a:rPr>
              <a:t>Azimuthal Projection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5105400" cy="452596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Flat-plan</a:t>
            </a:r>
            <a:r>
              <a:rPr lang="en-US" sz="2800" baseline="0" dirty="0">
                <a:solidFill>
                  <a:srgbClr val="FFFF00"/>
                </a:solidFill>
              </a:rPr>
              <a:t> constructed maps of each hemisphere</a:t>
            </a:r>
            <a:endParaRPr lang="en-US" sz="2800" dirty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Advantages: Directions from a central point are evident.  Direction is accurate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Disadvantages: Distances from all other points are incorrect, and areas and shapes get distorted more that one moves away from the center of the projection. 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-61556"/>
            <a:ext cx="65" cy="123111"/>
          </a:xfrm>
          <a:prstGeom prst="rect">
            <a:avLst/>
          </a:prstGeom>
          <a:solidFill>
            <a:srgbClr val="F7F4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-61555"/>
            <a:ext cx="65" cy="123111"/>
          </a:xfrm>
          <a:prstGeom prst="rect">
            <a:avLst/>
          </a:prstGeom>
          <a:solidFill>
            <a:srgbClr val="F7F4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 descr="https://o.quizlet.com/v5larYpI1DO.j.aLU6OOY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68940"/>
            <a:ext cx="3710152" cy="37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796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1905000"/>
            <a:ext cx="7086600" cy="1828800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PLACE</a:t>
            </a:r>
          </a:p>
        </p:txBody>
      </p:sp>
    </p:spTree>
    <p:extLst>
      <p:ext uri="{BB962C8B-B14F-4D97-AF65-F5344CB8AC3E}">
        <p14:creationId xmlns:p14="http://schemas.microsoft.com/office/powerpoint/2010/main" val="2889960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  <a:effectLst/>
                <a:latin typeface="Berlin Sans FB Demi" panose="020E0802020502020306" pitchFamily="34" charset="0"/>
              </a:rPr>
              <a:t>Physical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399"/>
            <a:ext cx="5105400" cy="548855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</a:rPr>
              <a:t>Use shaded or painted relief to illustrate the major landforms (natural features) of a region, country, or world.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</a:rPr>
              <a:t>Mountain ranges and rivers usually are prominent features on such maps; other features would include deserts, glaciers, lakes, and valleys.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</a:rPr>
              <a:t>The colors on physical maps often include brown or green for land and blue for water.</a:t>
            </a:r>
          </a:p>
        </p:txBody>
      </p:sp>
      <p:pic>
        <p:nvPicPr>
          <p:cNvPr id="5" name="Content Placeholder 4" descr="Africa_Physical_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653443" cy="510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721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A location on Earth distinguished by a particular characteristic</a:t>
            </a:r>
          </a:p>
          <a:p>
            <a:r>
              <a:rPr lang="en-US" sz="3200" dirty="0">
                <a:latin typeface="Cambria" panose="02040503050406030204" pitchFamily="18" charset="0"/>
              </a:rPr>
              <a:t>Occupies a unique location</a:t>
            </a:r>
          </a:p>
          <a:p>
            <a:r>
              <a:rPr lang="en-US" sz="3200" dirty="0">
                <a:latin typeface="Cambria" panose="02040503050406030204" pitchFamily="18" charset="0"/>
              </a:rPr>
              <a:t>Has things in common with other places</a:t>
            </a:r>
          </a:p>
          <a:p>
            <a:r>
              <a:rPr lang="en-US" sz="3200" dirty="0">
                <a:latin typeface="Cambria" panose="02040503050406030204" pitchFamily="18" charset="0"/>
              </a:rPr>
              <a:t>An area bounded by space of some human importance</a:t>
            </a:r>
          </a:p>
          <a:p>
            <a:r>
              <a:rPr lang="en-US" sz="3200" dirty="0">
                <a:latin typeface="Cambria" panose="02040503050406030204" pitchFamily="18" charset="0"/>
              </a:rPr>
              <a:t>Humans have a strong sense or feeling of it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</a:rPr>
              <a:t>A hometown, vacation destination, country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891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8229600" cy="6019800"/>
          </a:xfrm>
        </p:spPr>
        <p:txBody>
          <a:bodyPr>
            <a:normAutofit/>
          </a:bodyPr>
          <a:lstStyle/>
          <a:p>
            <a:r>
              <a:rPr lang="en-US" sz="3200" dirty="0"/>
              <a:t>People don’t have to live there in order for a place to exist</a:t>
            </a:r>
          </a:p>
          <a:p>
            <a:r>
              <a:rPr lang="en-US" sz="3200" dirty="0"/>
              <a:t>Geographers describe features of it</a:t>
            </a:r>
          </a:p>
          <a:p>
            <a:pPr lvl="1"/>
            <a:r>
              <a:rPr lang="en-US" sz="2800" dirty="0"/>
              <a:t>To show similarities, differences, and changes across the globe</a:t>
            </a:r>
          </a:p>
          <a:p>
            <a:pPr lvl="1"/>
            <a:r>
              <a:rPr lang="en-US" sz="2800" dirty="0"/>
              <a:t>Identify its location or position on the Earth’s surface</a:t>
            </a:r>
          </a:p>
          <a:p>
            <a:pPr lvl="1"/>
            <a:r>
              <a:rPr lang="en-US" sz="2800" dirty="0"/>
              <a:t>Three ways to identify location: 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sz="2400" dirty="0"/>
              <a:t>place name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sz="2400" dirty="0"/>
              <a:t>site 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sz="2400" dirty="0"/>
              <a:t>situation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865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Berlin Sans FB Demi" panose="020E0802020502020306" pitchFamily="34" charset="0"/>
              </a:rPr>
              <a:t>1. Place name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48640" marR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3200" kern="1200" dirty="0">
                <a:solidFill>
                  <a:srgbClr val="FFFF00"/>
                </a:solidFill>
                <a:effectLst/>
                <a:latin typeface="Cambria" panose="02040503050406030204" pitchFamily="18" charset="0"/>
              </a:rPr>
              <a:t>What is its name and why </a:t>
            </a:r>
            <a:endParaRPr lang="en-US" sz="3200" dirty="0">
              <a:solidFill>
                <a:srgbClr val="FFFF00"/>
              </a:solidFill>
              <a:effectLst/>
              <a:latin typeface="Cambria" panose="02040503050406030204" pitchFamily="18" charset="0"/>
            </a:endParaRPr>
          </a:p>
          <a:p>
            <a:r>
              <a:rPr lang="en-US" sz="3200" dirty="0">
                <a:solidFill>
                  <a:srgbClr val="FFFF00"/>
                </a:solidFill>
                <a:latin typeface="Cambria" panose="02040503050406030204" pitchFamily="18" charset="0"/>
              </a:rPr>
              <a:t>When human importance is recognized, it is common to assign a place name</a:t>
            </a:r>
          </a:p>
          <a:p>
            <a:r>
              <a:rPr lang="en-US" sz="3200" b="1" dirty="0" err="1">
                <a:solidFill>
                  <a:srgbClr val="FFFF00"/>
                </a:solidFill>
                <a:latin typeface="Cambria" panose="02040503050406030204" pitchFamily="18" charset="0"/>
              </a:rPr>
              <a:t>Toponym</a:t>
            </a:r>
            <a:r>
              <a:rPr lang="en-US" sz="3200" dirty="0">
                <a:solidFill>
                  <a:srgbClr val="FFFF00"/>
                </a:solidFill>
                <a:latin typeface="Cambria" panose="02040503050406030204" pitchFamily="18" charset="0"/>
              </a:rPr>
              <a:t>: name for a place or location</a:t>
            </a:r>
          </a:p>
          <a:p>
            <a:r>
              <a:rPr lang="en-US" sz="3200" dirty="0">
                <a:solidFill>
                  <a:srgbClr val="FFFF00"/>
                </a:solidFill>
                <a:latin typeface="Cambria" panose="02040503050406030204" pitchFamily="18" charset="0"/>
              </a:rPr>
              <a:t>Example- people that came from England, York, and Jersey in Europe came to US and named their new homes  New England, New York, and New Jersey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40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  <a:effectLst/>
                <a:latin typeface="Berlin Sans FB Demi" panose="020E0802020502020306" pitchFamily="34" charset="0"/>
              </a:rPr>
              <a:t>2.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48640" marR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4000" kern="1200" dirty="0">
                <a:solidFill>
                  <a:srgbClr val="FFFF00"/>
                </a:solidFill>
                <a:effectLst/>
                <a:latin typeface="Cambria" panose="02040503050406030204" pitchFamily="18" charset="0"/>
              </a:rPr>
              <a:t>what it looks like</a:t>
            </a:r>
            <a:endParaRPr lang="en-US" sz="4000" dirty="0">
              <a:solidFill>
                <a:srgbClr val="FFFF00"/>
              </a:solidFill>
              <a:latin typeface="Cambria" panose="02040503050406030204" pitchFamily="18" charset="0"/>
            </a:endParaRPr>
          </a:p>
          <a:p>
            <a:r>
              <a:rPr lang="en-US" sz="4000" dirty="0">
                <a:solidFill>
                  <a:srgbClr val="FFFF00"/>
                </a:solidFill>
                <a:latin typeface="Cambria" panose="02040503050406030204" pitchFamily="18" charset="0"/>
              </a:rPr>
              <a:t>the physical characteristics of place</a:t>
            </a:r>
          </a:p>
          <a:p>
            <a:pPr lvl="1"/>
            <a:r>
              <a:rPr lang="en-US" sz="3600" dirty="0">
                <a:solidFill>
                  <a:srgbClr val="FFFF00"/>
                </a:solidFill>
                <a:latin typeface="Cambria" panose="02040503050406030204" pitchFamily="18" charset="0"/>
              </a:rPr>
              <a:t>Example- New York City is located on a large, deep water harbor, next to the Atlantic Ocean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261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  <a:effectLst/>
                <a:latin typeface="Berlin Sans FB Demi" panose="020E0802020502020306" pitchFamily="34" charset="0"/>
              </a:rPr>
              <a:t>3.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58200" cy="4891722"/>
          </a:xfrm>
        </p:spPr>
        <p:txBody>
          <a:bodyPr>
            <a:normAutofit/>
          </a:bodyPr>
          <a:lstStyle/>
          <a:p>
            <a:pPr marL="548640" marR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3200" kern="1200" dirty="0">
                <a:solidFill>
                  <a:srgbClr val="FFFF00"/>
                </a:solidFill>
                <a:effectLst/>
                <a:latin typeface="Cambria" panose="02040503050406030204" pitchFamily="18" charset="0"/>
              </a:rPr>
              <a:t>how its location and attributes are related to other places </a:t>
            </a:r>
            <a:endParaRPr lang="en-US" sz="3200" dirty="0">
              <a:solidFill>
                <a:srgbClr val="FFFF00"/>
              </a:solidFill>
              <a:effectLst/>
              <a:latin typeface="Cambria" panose="02040503050406030204" pitchFamily="18" charset="0"/>
            </a:endParaRPr>
          </a:p>
          <a:p>
            <a:r>
              <a:rPr lang="en-US" sz="3200" dirty="0">
                <a:solidFill>
                  <a:srgbClr val="FFFF00"/>
                </a:solidFill>
                <a:latin typeface="Cambria" panose="02040503050406030204" pitchFamily="18" charset="0"/>
              </a:rPr>
              <a:t>a place’s interrelatedness with other places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  <a:latin typeface="Cambria" panose="02040503050406030204" pitchFamily="18" charset="0"/>
              </a:rPr>
              <a:t>Example- New York has the most prominent trade and finance center in US (1800s)</a:t>
            </a:r>
          </a:p>
          <a:p>
            <a:pPr lvl="2"/>
            <a:r>
              <a:rPr lang="en-US" sz="2400" dirty="0">
                <a:latin typeface="Cambria" panose="02040503050406030204" pitchFamily="18" charset="0"/>
              </a:rPr>
              <a:t>Uses Hudson River to transport goods to and from New England and is a major port along the Atlantic Circular Trade</a:t>
            </a:r>
          </a:p>
          <a:p>
            <a:pPr lvl="2"/>
            <a:r>
              <a:rPr lang="en-US" sz="2400" dirty="0">
                <a:solidFill>
                  <a:srgbClr val="FFFF00"/>
                </a:solidFill>
                <a:latin typeface="Cambria" panose="02040503050406030204" pitchFamily="18" charset="0"/>
              </a:rPr>
              <a:t>Has much greater potential than Boston, Philadelphia and Charleston because of its large inland waterway</a:t>
            </a:r>
            <a:endParaRPr lang="en-U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49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Change in 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Attributes of place change overtime</a:t>
            </a:r>
          </a:p>
          <a:p>
            <a:r>
              <a:rPr lang="en-US" dirty="0">
                <a:latin typeface="Cambria" panose="02040503050406030204" pitchFamily="18" charset="0"/>
              </a:rPr>
              <a:t>Causes of change-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  <a:t>Sequent occupancy</a:t>
            </a:r>
            <a:r>
              <a:rPr lang="en-US" dirty="0">
                <a:latin typeface="Cambria" panose="02040503050406030204" pitchFamily="18" charset="0"/>
              </a:rPr>
              <a:t>: the succession of groups and cultural influences throughout a place’s history </a:t>
            </a:r>
          </a:p>
          <a:p>
            <a:pPr lvl="2"/>
            <a:r>
              <a:rPr lang="en-US" dirty="0">
                <a:latin typeface="Cambria" panose="02040503050406030204" pitchFamily="18" charset="0"/>
              </a:rPr>
              <a:t>Several different historical layers contribute to place-specific culture, society, politics, and economy</a:t>
            </a:r>
          </a:p>
          <a:p>
            <a:pPr lvl="3"/>
            <a:r>
              <a:rPr lang="en-US" dirty="0">
                <a:latin typeface="Cambria" panose="02040503050406030204" pitchFamily="18" charset="0"/>
              </a:rPr>
              <a:t>For example-</a:t>
            </a:r>
          </a:p>
          <a:p>
            <a:pPr lvl="4"/>
            <a:r>
              <a:rPr lang="en-US" dirty="0">
                <a:latin typeface="Cambria" panose="02040503050406030204" pitchFamily="18" charset="0"/>
              </a:rPr>
              <a:t>Santa Fe, New Mexico</a:t>
            </a:r>
          </a:p>
          <a:p>
            <a:pPr lvl="5"/>
            <a:r>
              <a:rPr lang="en-US" dirty="0">
                <a:latin typeface="Cambria" panose="02040503050406030204" pitchFamily="18" charset="0"/>
              </a:rPr>
              <a:t>Has complex mix of multiple Native American, Spanish colonial, and modern American influences </a:t>
            </a:r>
          </a:p>
          <a:p>
            <a:pPr lvl="5"/>
            <a:r>
              <a:rPr lang="en-US" dirty="0">
                <a:latin typeface="Cambria" panose="02040503050406030204" pitchFamily="18" charset="0"/>
              </a:rPr>
              <a:t>based on the sequence of past and current societal influences</a:t>
            </a:r>
          </a:p>
        </p:txBody>
      </p:sp>
    </p:spTree>
    <p:extLst>
      <p:ext uri="{BB962C8B-B14F-4D97-AF65-F5344CB8AC3E}">
        <p14:creationId xmlns:p14="http://schemas.microsoft.com/office/powerpoint/2010/main" val="3981259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0" y="1981200"/>
            <a:ext cx="7086600" cy="1828800"/>
          </a:xfrm>
        </p:spPr>
        <p:txBody>
          <a:bodyPr/>
          <a:lstStyle/>
          <a:p>
            <a:r>
              <a:rPr lang="en-US" sz="7200" dirty="0"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REGIONS</a:t>
            </a:r>
          </a:p>
        </p:txBody>
      </p:sp>
    </p:spTree>
    <p:extLst>
      <p:ext uri="{BB962C8B-B14F-4D97-AF65-F5344CB8AC3E}">
        <p14:creationId xmlns:p14="http://schemas.microsoft.com/office/powerpoint/2010/main" val="2283379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  <a:effectLst/>
                <a:latin typeface="Berlin Sans FB Demi" panose="020E0802020502020306" pitchFamily="34" charset="0"/>
              </a:rPr>
              <a:t>1. Formal Region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Cambria" panose="02040503050406030204" pitchFamily="18" charset="0"/>
              </a:rPr>
              <a:t>Is an</a:t>
            </a:r>
            <a:r>
              <a:rPr lang="en-US" sz="3200" baseline="0" dirty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Cambria" panose="02040503050406030204" pitchFamily="18" charset="0"/>
              </a:rPr>
              <a:t>area of space  with a boundary that possesses some homogeneous characteristic or uniformity (similarity)</a:t>
            </a:r>
          </a:p>
          <a:p>
            <a:r>
              <a:rPr lang="en-US" sz="3200" dirty="0">
                <a:solidFill>
                  <a:srgbClr val="FFFF00"/>
                </a:solidFill>
                <a:latin typeface="Cambria" panose="02040503050406030204" pitchFamily="18" charset="0"/>
              </a:rPr>
              <a:t>There is one thing that is the same within this region</a:t>
            </a:r>
          </a:p>
          <a:p>
            <a:pPr lvl="2"/>
            <a:r>
              <a:rPr lang="en-US" sz="2400" dirty="0">
                <a:solidFill>
                  <a:srgbClr val="FFFF00"/>
                </a:solidFill>
                <a:latin typeface="Cambria" panose="02040503050406030204" pitchFamily="18" charset="0"/>
              </a:rPr>
              <a:t>Culture (common language)</a:t>
            </a:r>
          </a:p>
          <a:p>
            <a:pPr lvl="2"/>
            <a:r>
              <a:rPr lang="en-US" sz="2400" dirty="0">
                <a:solidFill>
                  <a:srgbClr val="FFFF00"/>
                </a:solidFill>
                <a:latin typeface="Cambria" panose="02040503050406030204" pitchFamily="18" charset="0"/>
              </a:rPr>
              <a:t>Political (boundary lines)</a:t>
            </a:r>
          </a:p>
          <a:p>
            <a:pPr lvl="2"/>
            <a:r>
              <a:rPr lang="en-US" sz="2400" dirty="0">
                <a:solidFill>
                  <a:srgbClr val="FFFF00"/>
                </a:solidFill>
                <a:latin typeface="Cambria" panose="02040503050406030204" pitchFamily="18" charset="0"/>
              </a:rPr>
              <a:t>Environment (ecotones; ex. </a:t>
            </a:r>
            <a:r>
              <a:rPr kumimoji="0" lang="en-US" sz="2400" kern="1200" dirty="0">
                <a:solidFill>
                  <a:srgbClr val="FFFF00"/>
                </a:solidFill>
                <a:effectLst/>
                <a:latin typeface="Cambria" panose="02040503050406030204" pitchFamily="18" charset="0"/>
              </a:rPr>
              <a:t>the space between the Sahara Desert and the tropical savanna is a dry grassland known as the Sahel)</a:t>
            </a:r>
            <a:endParaRPr lang="en-US" sz="2400" dirty="0">
              <a:solidFill>
                <a:srgbClr val="FFFF00"/>
              </a:solidFill>
              <a:effectLst/>
              <a:latin typeface="Cambria" panose="02040503050406030204" pitchFamily="18" charset="0"/>
            </a:endParaRPr>
          </a:p>
          <a:p>
            <a:pPr marL="58521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25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Berlin Sans FB Demi" panose="020E0802020502020306" pitchFamily="34" charset="0"/>
              </a:rPr>
              <a:t>2. Functional or Nodal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</a:rPr>
              <a:t>Areas that have a central place or node that is the focus or point of origin </a:t>
            </a:r>
          </a:p>
          <a:p>
            <a:pPr rtl="0" eaLnBrk="1" latinLnBrk="0" hangingPunct="1"/>
            <a:r>
              <a:rPr kumimoji="0" lang="en-US" sz="2800" kern="1200" dirty="0">
                <a:solidFill>
                  <a:srgbClr val="FFFF00"/>
                </a:solidFill>
                <a:effectLst/>
                <a:latin typeface="Cambria" panose="02040503050406030204" pitchFamily="18" charset="0"/>
              </a:rPr>
              <a:t>Also known as “nodal region”</a:t>
            </a:r>
            <a:endParaRPr lang="en-US" sz="2800" dirty="0">
              <a:solidFill>
                <a:srgbClr val="FFFF00"/>
              </a:solidFill>
              <a:effectLst/>
              <a:latin typeface="Cambria" panose="02040503050406030204" pitchFamily="18" charset="0"/>
            </a:endParaRPr>
          </a:p>
          <a:p>
            <a:pPr rtl="0" eaLnBrk="1" latinLnBrk="0" hangingPunct="1"/>
            <a:r>
              <a:rPr kumimoji="0" lang="en-US" sz="2800" kern="1200" dirty="0">
                <a:solidFill>
                  <a:srgbClr val="FFFF00"/>
                </a:solidFill>
                <a:effectLst/>
                <a:latin typeface="Cambria" panose="02040503050406030204" pitchFamily="18" charset="0"/>
              </a:rPr>
              <a:t>Strongest influence of central place for those who live closest to it</a:t>
            </a:r>
            <a:endParaRPr lang="en-US" dirty="0">
              <a:solidFill>
                <a:srgbClr val="FFFF00"/>
              </a:solidFill>
              <a:effectLst/>
              <a:latin typeface="Cambria" panose="02040503050406030204" pitchFamily="18" charset="0"/>
            </a:endParaRPr>
          </a:p>
          <a:p>
            <a:pPr rtl="0" eaLnBrk="1" latinLnBrk="0" hangingPunct="1"/>
            <a:r>
              <a:rPr kumimoji="0" lang="en-US" sz="2800" kern="1200" dirty="0">
                <a:solidFill>
                  <a:srgbClr val="FFFF00"/>
                </a:solidFill>
                <a:effectLst/>
                <a:latin typeface="Cambria" panose="02040503050406030204" pitchFamily="18" charset="0"/>
              </a:rPr>
              <a:t>Distance decay is experienced by those further away from the central place</a:t>
            </a:r>
            <a:endParaRPr lang="en-US" dirty="0">
              <a:solidFill>
                <a:srgbClr val="FFFF00"/>
              </a:solidFill>
              <a:effectLst/>
              <a:latin typeface="Cambria" panose="02040503050406030204" pitchFamily="18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</a:rPr>
              <a:t>The influence of this point is strongest in the areas close to the center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</a:rPr>
              <a:t>Example-</a:t>
            </a:r>
          </a:p>
          <a:p>
            <a:pPr lvl="2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</a:rPr>
              <a:t>Example: market area for a sports team will have the strongest fan base and intensive medial network coverage in areas close to the team’s home city</a:t>
            </a:r>
          </a:p>
        </p:txBody>
      </p:sp>
    </p:spTree>
    <p:extLst>
      <p:ext uri="{BB962C8B-B14F-4D97-AF65-F5344CB8AC3E}">
        <p14:creationId xmlns:p14="http://schemas.microsoft.com/office/powerpoint/2010/main" val="13778147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  <a:effectLst/>
                <a:latin typeface="Berlin Sans FB Demi" panose="020E0802020502020306" pitchFamily="34" charset="0"/>
              </a:rPr>
              <a:t>3. Perceptual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 fontScale="92500" lnSpcReduction="10000"/>
          </a:bodyPr>
          <a:lstStyle/>
          <a:p>
            <a:pPr marL="548640" marR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3000" kern="1200" dirty="0">
                <a:solidFill>
                  <a:srgbClr val="FFFF00"/>
                </a:solidFill>
                <a:effectLst/>
                <a:latin typeface="Cambria" panose="02040503050406030204" pitchFamily="18" charset="0"/>
              </a:rPr>
              <a:t>Also known as a vernacular region</a:t>
            </a:r>
            <a:endParaRPr lang="en-US" sz="3000" dirty="0">
              <a:solidFill>
                <a:srgbClr val="FFFF00"/>
              </a:solidFill>
              <a:effectLst/>
              <a:latin typeface="Cambria" panose="02040503050406030204" pitchFamily="18" charset="0"/>
            </a:endParaRPr>
          </a:p>
          <a:p>
            <a:pPr rtl="0" eaLnBrk="1" latinLnBrk="0" hangingPunct="1"/>
            <a:r>
              <a:rPr kumimoji="0" lang="en-US" sz="3000" kern="1200" dirty="0">
                <a:solidFill>
                  <a:srgbClr val="FFFF00"/>
                </a:solidFill>
                <a:effectLst/>
                <a:latin typeface="Cambria" panose="02040503050406030204" pitchFamily="18" charset="0"/>
              </a:rPr>
              <a:t>is made up by the residents of the places; is based on the things these residents feel define it as a particular region</a:t>
            </a:r>
            <a:endParaRPr lang="en-US" sz="3000" dirty="0">
              <a:solidFill>
                <a:srgbClr val="FFFF00"/>
              </a:solidFill>
              <a:effectLst/>
              <a:latin typeface="Cambria" panose="02040503050406030204" pitchFamily="18" charset="0"/>
            </a:endParaRPr>
          </a:p>
          <a:p>
            <a:r>
              <a:rPr lang="en-US" sz="3000" dirty="0">
                <a:solidFill>
                  <a:srgbClr val="FFFF00"/>
                </a:solidFill>
                <a:latin typeface="Cambria" panose="02040503050406030204" pitchFamily="18" charset="0"/>
              </a:rPr>
              <a:t>Example-</a:t>
            </a:r>
            <a:r>
              <a:rPr lang="en-US" sz="3000" baseline="0" dirty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</a:p>
          <a:p>
            <a:pPr lvl="1"/>
            <a:r>
              <a:rPr lang="en-US" sz="2600" dirty="0">
                <a:solidFill>
                  <a:srgbClr val="FFFF00"/>
                </a:solidFill>
                <a:latin typeface="Cambria" panose="02040503050406030204" pitchFamily="18" charset="0"/>
              </a:rPr>
              <a:t>Some people</a:t>
            </a:r>
            <a:r>
              <a:rPr lang="en-US" sz="2600" baseline="0" dirty="0">
                <a:solidFill>
                  <a:srgbClr val="FFFF00"/>
                </a:solidFill>
                <a:latin typeface="Cambria" panose="02040503050406030204" pitchFamily="18" charset="0"/>
              </a:rPr>
              <a:t> in the American</a:t>
            </a:r>
            <a:r>
              <a:rPr lang="en-US" sz="2600" dirty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  <a:r>
              <a:rPr lang="en-US" sz="2600" baseline="0" dirty="0">
                <a:solidFill>
                  <a:srgbClr val="FFFF00"/>
                </a:solidFill>
                <a:latin typeface="Cambria" panose="02040503050406030204" pitchFamily="18" charset="0"/>
              </a:rPr>
              <a:t>South believe that what defines their region is the</a:t>
            </a:r>
            <a:r>
              <a:rPr lang="en-US" sz="2600" dirty="0">
                <a:solidFill>
                  <a:srgbClr val="FFFF00"/>
                </a:solidFill>
                <a:latin typeface="Cambria" panose="02040503050406030204" pitchFamily="18" charset="0"/>
              </a:rPr>
              <a:t> country music bands, numbers of Southern Baptist Churches, and NASCAR races</a:t>
            </a:r>
          </a:p>
          <a:p>
            <a:pPr marL="868680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600" kern="1200" dirty="0">
                <a:solidFill>
                  <a:srgbClr val="FFFF00"/>
                </a:solidFill>
                <a:effectLst/>
                <a:latin typeface="Cambria" panose="02040503050406030204" pitchFamily="18" charset="0"/>
              </a:rPr>
              <a:t>Southern Californians may define their region as having sunny weather, surfing, Mexican food, rap and rock music, laid back (“dude”) and health-oriented citizens</a:t>
            </a:r>
            <a:endParaRPr lang="en-US" sz="2600" dirty="0">
              <a:solidFill>
                <a:srgbClr val="FFFF00"/>
              </a:solidFill>
              <a:effectLst/>
              <a:latin typeface="Cambria" panose="02040503050406030204" pitchFamily="18" charset="0"/>
            </a:endParaRPr>
          </a:p>
          <a:p>
            <a:pPr marL="58521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165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  <a:effectLst/>
                <a:latin typeface="Berlin Sans FB Demi" panose="020E0802020502020306" pitchFamily="34" charset="0"/>
              </a:rPr>
              <a:t>Political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5257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Cambria" panose="02040503050406030204" pitchFamily="18" charset="0"/>
              </a:rPr>
              <a:t>are reference maps that show names and boundaries of political geographic units (states, countries, etc.) and only very important physical or human features (e.g., rivers, highways, etc.)</a:t>
            </a:r>
          </a:p>
        </p:txBody>
      </p:sp>
      <p:pic>
        <p:nvPicPr>
          <p:cNvPr id="5" name="Picture 5" descr="asia_political_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657600" cy="499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476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  <a:effectLst/>
                <a:latin typeface="Berlin Sans FB Demi" panose="020E0802020502020306" pitchFamily="34" charset="0"/>
              </a:rPr>
              <a:t>Regionalization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48640" marR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4000" kern="1200" dirty="0">
                <a:solidFill>
                  <a:srgbClr val="FFFF00"/>
                </a:solidFill>
                <a:effectLst/>
                <a:latin typeface="Cambria" panose="02040503050406030204" pitchFamily="18" charset="0"/>
              </a:rPr>
              <a:t>area with one or more unique characteristics</a:t>
            </a:r>
            <a:endParaRPr lang="en-US" sz="4000" dirty="0">
              <a:solidFill>
                <a:srgbClr val="FFFF00"/>
              </a:solidFill>
              <a:effectLst/>
              <a:latin typeface="Cambria" panose="02040503050406030204" pitchFamily="18" charset="0"/>
            </a:endParaRPr>
          </a:p>
          <a:p>
            <a:r>
              <a:rPr lang="en-US" sz="4000" dirty="0">
                <a:solidFill>
                  <a:srgbClr val="FFFF00"/>
                </a:solidFill>
                <a:latin typeface="Cambria" panose="02040503050406030204" pitchFamily="18" charset="0"/>
              </a:rPr>
              <a:t>a type of place Ex: Bible Belt, Sun Belt, etc.</a:t>
            </a:r>
          </a:p>
          <a:p>
            <a:pPr marL="585216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444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1981200"/>
            <a:ext cx="7086600" cy="1828800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SPACE</a:t>
            </a:r>
            <a:endParaRPr lang="en-US" sz="4400" dirty="0">
              <a:solidFill>
                <a:schemeClr val="tx1"/>
              </a:solidFill>
              <a:effectLst/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18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394960"/>
          </a:xfrm>
        </p:spPr>
        <p:txBody>
          <a:bodyPr>
            <a:no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Is a geometric surface or area on the earth</a:t>
            </a:r>
          </a:p>
          <a:p>
            <a:r>
              <a:rPr lang="en-US" dirty="0">
                <a:latin typeface="Cambria" panose="02040503050406030204" pitchFamily="18" charset="0"/>
              </a:rPr>
              <a:t>When geographers analyze or think about space it is called “spatial analysis” or “thinking spatially”</a:t>
            </a:r>
          </a:p>
          <a:p>
            <a:r>
              <a:rPr lang="en-US" dirty="0">
                <a:latin typeface="Cambria" panose="02040503050406030204" pitchFamily="18" charset="0"/>
              </a:rPr>
              <a:t>When thinking about space (“thinking spatially”)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Geographers look objects in a space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Objects could be trees, people, buildings, and even whole cities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They observe how these objects are </a:t>
            </a:r>
            <a:r>
              <a:rPr lang="en-US" b="1" dirty="0">
                <a:latin typeface="Cambria" panose="02040503050406030204" pitchFamily="18" charset="0"/>
              </a:rPr>
              <a:t>distributed</a:t>
            </a:r>
            <a:r>
              <a:rPr lang="en-US" dirty="0">
                <a:latin typeface="Cambria" panose="02040503050406030204" pitchFamily="18" charset="0"/>
              </a:rPr>
              <a:t> or spread out and see if there is a pattern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They analyze any relationships, connections, movement, growth and change in the objects or in the space overtime</a:t>
            </a:r>
          </a:p>
        </p:txBody>
      </p:sp>
    </p:spTree>
    <p:extLst>
      <p:ext uri="{BB962C8B-B14F-4D97-AF65-F5344CB8AC3E}">
        <p14:creationId xmlns:p14="http://schemas.microsoft.com/office/powerpoint/2010/main" val="32621356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4000" dirty="0">
                <a:latin typeface="Cambria" panose="02040503050406030204" pitchFamily="18" charset="0"/>
              </a:rPr>
              <a:t>How objects or people are </a:t>
            </a:r>
            <a:r>
              <a:rPr lang="en-US" sz="4000" b="1" dirty="0">
                <a:latin typeface="Cambria" panose="02040503050406030204" pitchFamily="18" charset="0"/>
              </a:rPr>
              <a:t>distributed</a:t>
            </a:r>
            <a:r>
              <a:rPr lang="en-US" sz="4000" dirty="0">
                <a:latin typeface="Cambria" panose="02040503050406030204" pitchFamily="18" charset="0"/>
              </a:rPr>
              <a:t> or spread out in a space or location </a:t>
            </a:r>
          </a:p>
          <a:p>
            <a:pPr lvl="0"/>
            <a:r>
              <a:rPr lang="en-US" sz="4000" dirty="0">
                <a:latin typeface="Cambria" panose="02040503050406030204" pitchFamily="18" charset="0"/>
              </a:rPr>
              <a:t>Three properties of distribution in space: </a:t>
            </a:r>
          </a:p>
          <a:p>
            <a:pPr lvl="1"/>
            <a:r>
              <a:rPr lang="en-US" sz="3600" dirty="0">
                <a:latin typeface="Cambria" panose="02040503050406030204" pitchFamily="18" charset="0"/>
              </a:rPr>
              <a:t>Density</a:t>
            </a:r>
          </a:p>
          <a:p>
            <a:pPr lvl="1"/>
            <a:r>
              <a:rPr lang="en-US" sz="3600" dirty="0">
                <a:latin typeface="Cambria" panose="02040503050406030204" pitchFamily="18" charset="0"/>
              </a:rPr>
              <a:t>Concentration</a:t>
            </a:r>
          </a:p>
          <a:p>
            <a:pPr lvl="1"/>
            <a:r>
              <a:rPr lang="en-US" sz="3600" dirty="0">
                <a:latin typeface="Cambria" panose="02040503050406030204" pitchFamily="18" charset="0"/>
              </a:rPr>
              <a:t>Pattern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51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78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1. Density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The frequency (rate) that something exists in a space</a:t>
            </a:r>
          </a:p>
          <a:p>
            <a:r>
              <a:rPr lang="en-US" sz="3600" dirty="0">
                <a:latin typeface="Cambria" panose="02040503050406030204" pitchFamily="18" charset="0"/>
              </a:rPr>
              <a:t>People, houses, cars, or trees are items that are measured</a:t>
            </a:r>
          </a:p>
        </p:txBody>
      </p:sp>
    </p:spTree>
    <p:extLst>
      <p:ext uri="{BB962C8B-B14F-4D97-AF65-F5344CB8AC3E}">
        <p14:creationId xmlns:p14="http://schemas.microsoft.com/office/powerpoint/2010/main" val="11422668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obslink.com/SAS/democd59/us_population_density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3954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4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Types of Density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66648"/>
            <a:ext cx="8229600" cy="5538952"/>
          </a:xfrm>
        </p:spPr>
        <p:txBody>
          <a:bodyPr>
            <a:normAutofit/>
          </a:bodyPr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>
                <a:solidFill>
                  <a:schemeClr val="tx1"/>
                </a:solidFill>
                <a:latin typeface="Cambria" panose="02040503050406030204" pitchFamily="18" charset="0"/>
              </a:rPr>
              <a:t>Arithmetic (population) density: is calculated by number of things per square unit of distance </a:t>
            </a:r>
          </a:p>
          <a:p>
            <a:r>
              <a:rPr lang="en-US" dirty="0">
                <a:latin typeface="Cambria" panose="02040503050406030204" pitchFamily="18" charset="0"/>
              </a:rPr>
              <a:t>Physiologic density: measures the number of people per square unit of arable land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Land that has been farmed and land that has the potential to be farmed  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So, how many </a:t>
            </a:r>
            <a:r>
              <a:rPr lang="en-US" dirty="0" err="1">
                <a:latin typeface="Cambria" panose="02040503050406030204" pitchFamily="18" charset="0"/>
              </a:rPr>
              <a:t>ppl</a:t>
            </a:r>
            <a:r>
              <a:rPr lang="en-US" dirty="0">
                <a:latin typeface="Cambria" panose="02040503050406030204" pitchFamily="18" charset="0"/>
              </a:rPr>
              <a:t> have to be fed with how much land is open for farming.</a:t>
            </a:r>
          </a:p>
          <a:p>
            <a:r>
              <a:rPr lang="en-US" dirty="0">
                <a:latin typeface="Cambria" panose="02040503050406030204" pitchFamily="18" charset="0"/>
              </a:rPr>
              <a:t>Agricultural density: refers to the number of people needed to farm per square unit of land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Land is actively used for farming</a:t>
            </a:r>
          </a:p>
        </p:txBody>
      </p:sp>
    </p:spTree>
    <p:extLst>
      <p:ext uri="{BB962C8B-B14F-4D97-AF65-F5344CB8AC3E}">
        <p14:creationId xmlns:p14="http://schemas.microsoft.com/office/powerpoint/2010/main" val="13426785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816" y="-7883"/>
            <a:ext cx="8229600" cy="846083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2. Concentration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990600"/>
            <a:ext cx="8229600" cy="470916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The spread of something over a space or location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</a:rPr>
              <a:t>If it is close, it is called </a:t>
            </a:r>
            <a:r>
              <a:rPr lang="en-US" sz="2800" b="1" u="sng" dirty="0">
                <a:latin typeface="Cambria" panose="02040503050406030204" pitchFamily="18" charset="0"/>
              </a:rPr>
              <a:t>clustered.</a:t>
            </a:r>
            <a:endParaRPr lang="en-US" sz="2800" dirty="0">
              <a:latin typeface="Cambria" panose="02040503050406030204" pitchFamily="18" charset="0"/>
            </a:endParaRPr>
          </a:p>
          <a:p>
            <a:pPr lvl="1"/>
            <a:r>
              <a:rPr lang="en-US" sz="2800" dirty="0">
                <a:latin typeface="Cambria" panose="02040503050406030204" pitchFamily="18" charset="0"/>
              </a:rPr>
              <a:t>If it is spread out, it is called </a:t>
            </a:r>
            <a:r>
              <a:rPr lang="en-US" sz="2800" b="1" u="sng" dirty="0">
                <a:latin typeface="Cambria" panose="02040503050406030204" pitchFamily="18" charset="0"/>
              </a:rPr>
              <a:t>dispersed.</a:t>
            </a:r>
          </a:p>
          <a:p>
            <a:r>
              <a:rPr lang="en-US" sz="3200" dirty="0">
                <a:latin typeface="Cambria" panose="02040503050406030204" pitchFamily="18" charset="0"/>
              </a:rPr>
              <a:t>It helps describe changes in distribution.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16" y="4038600"/>
            <a:ext cx="822960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840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Clustered or Dispersed</a:t>
            </a:r>
          </a:p>
        </p:txBody>
      </p:sp>
      <p:pic>
        <p:nvPicPr>
          <p:cNvPr id="2050" name="Picture 2" descr="http://www.intechopen.com/source/html/45185/media/image1.png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5200" cy="565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2035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363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Clustered or Dispersed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88" y="1173480"/>
            <a:ext cx="891442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05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Topographic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800600" cy="4876800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Are general reference maps showing coastlines, cities, and rivers that use contour lines to show elevation differences. Such maps are helpful to hikers because they can show elevation changes along a trail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Government agencies like the U.S. Geological Survey (USGS) produce these maps that are often based on satellite data or aerial photography.</a:t>
            </a:r>
          </a:p>
        </p:txBody>
      </p:sp>
      <p:pic>
        <p:nvPicPr>
          <p:cNvPr id="5" name="Picture 17" descr="Topographic_map_examp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79240"/>
            <a:ext cx="3124200" cy="37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934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455" y="7883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3.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>
                <a:latin typeface="Cambria" panose="02040503050406030204" pitchFamily="18" charset="0"/>
              </a:rPr>
              <a:t>Geometric arrangement of objects in a space</a:t>
            </a:r>
          </a:p>
          <a:p>
            <a:r>
              <a:rPr lang="en-US" sz="3600" dirty="0">
                <a:latin typeface="Cambria" panose="02040503050406030204" pitchFamily="18" charset="0"/>
              </a:rPr>
              <a:t>Objects are usually arranged in square or rectangular patterns</a:t>
            </a:r>
          </a:p>
          <a:p>
            <a:r>
              <a:rPr lang="en-US" sz="3600" dirty="0">
                <a:latin typeface="Cambria" panose="02040503050406030204" pitchFamily="18" charset="0"/>
              </a:rPr>
              <a:t>Patterns of streets</a:t>
            </a:r>
          </a:p>
          <a:p>
            <a:pPr lvl="1"/>
            <a:r>
              <a:rPr lang="en-US" sz="3200" dirty="0">
                <a:latin typeface="Cambria" panose="02040503050406030204" pitchFamily="18" charset="0"/>
              </a:rPr>
              <a:t>On a grid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378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acroscape.com/pix/alexandri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20" y="274638"/>
            <a:ext cx="7958959" cy="633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8072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2133600"/>
            <a:ext cx="7086600" cy="1828800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DIFFUSION</a:t>
            </a:r>
          </a:p>
        </p:txBody>
      </p:sp>
    </p:spTree>
    <p:extLst>
      <p:ext uri="{BB962C8B-B14F-4D97-AF65-F5344CB8AC3E}">
        <p14:creationId xmlns:p14="http://schemas.microsoft.com/office/powerpoint/2010/main" val="18158176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Berlin Sans FB Demi" panose="020E0802020502020306" pitchFamily="34" charset="0"/>
              </a:rPr>
              <a:t>Spatial Diffusion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3752"/>
            <a:ext cx="8229600" cy="5245608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solidFill>
                  <a:srgbClr val="FFFF00"/>
                </a:solidFill>
                <a:latin typeface="Cambria" panose="02040503050406030204" pitchFamily="18" charset="0"/>
              </a:rPr>
              <a:t>Diffusion: is the process by which characteristics </a:t>
            </a:r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</a:rPr>
              <a:t>spread</a:t>
            </a:r>
            <a:r>
              <a:rPr lang="en-US" sz="3200" dirty="0">
                <a:solidFill>
                  <a:srgbClr val="FFFF00"/>
                </a:solidFill>
                <a:latin typeface="Cambria" panose="02040503050406030204" pitchFamily="18" charset="0"/>
              </a:rPr>
              <a:t> from one place to another overtime</a:t>
            </a:r>
          </a:p>
          <a:p>
            <a:pPr lvl="1"/>
            <a:r>
              <a:rPr lang="en-US" sz="2500" dirty="0">
                <a:solidFill>
                  <a:srgbClr val="FFFF00"/>
                </a:solidFill>
                <a:latin typeface="Cambria" panose="02040503050406030204" pitchFamily="18" charset="0"/>
              </a:rPr>
              <a:t>There are a number of ways and patterns that human phenomena diffuse or spread spatially or spread across Earth’s surface </a:t>
            </a:r>
          </a:p>
          <a:p>
            <a:r>
              <a:rPr lang="en-US" sz="3000" dirty="0">
                <a:solidFill>
                  <a:srgbClr val="FFFF00"/>
                </a:solidFill>
                <a:latin typeface="Cambria" panose="02040503050406030204" pitchFamily="18" charset="0"/>
              </a:rPr>
              <a:t>Hearth: place where innovation originates</a:t>
            </a:r>
          </a:p>
          <a:p>
            <a:pPr lvl="1"/>
            <a:r>
              <a:rPr lang="en-US" sz="2500" dirty="0">
                <a:solidFill>
                  <a:srgbClr val="FFFF00"/>
                </a:solidFill>
                <a:latin typeface="Cambria" panose="02040503050406030204" pitchFamily="18" charset="0"/>
              </a:rPr>
              <a:t>hearth orginiates when a cultural group is willing to try something new </a:t>
            </a:r>
          </a:p>
          <a:p>
            <a:r>
              <a:rPr lang="en-US" sz="3000" dirty="0">
                <a:solidFill>
                  <a:srgbClr val="FFFF00"/>
                </a:solidFill>
                <a:latin typeface="Cambria" panose="02040503050406030204" pitchFamily="18" charset="0"/>
              </a:rPr>
              <a:t>This cultural group seeks out interaction with other persons, objects, and ideas in other regions</a:t>
            </a:r>
          </a:p>
          <a:p>
            <a:pPr lvl="1"/>
            <a:r>
              <a:rPr lang="en-US" sz="2600" dirty="0">
                <a:solidFill>
                  <a:srgbClr val="FFFF00"/>
                </a:solidFill>
                <a:latin typeface="Cambria" panose="02040503050406030204" pitchFamily="18" charset="0"/>
              </a:rPr>
              <a:t>They diffuse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38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  <a:effectLst/>
                <a:latin typeface="Berlin Sans FB Demi" panose="020E0802020502020306" pitchFamily="34" charset="0"/>
              </a:rPr>
              <a:t>Expansion Diffusion and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</a:rPr>
              <a:t>Expansion diffusion: a pattern that starts in a central place and then expands outward in all directions to other locations </a:t>
            </a:r>
          </a:p>
          <a:p>
            <a:pPr lvl="1"/>
            <a:endParaRPr lang="en-US" dirty="0">
              <a:solidFill>
                <a:srgbClr val="FFFF00"/>
              </a:solidFill>
              <a:latin typeface="Cambria" panose="02040503050406030204" pitchFamily="18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</a:rPr>
              <a:t>Three types</a:t>
            </a:r>
            <a:r>
              <a:rPr lang="en-US" baseline="0" dirty="0">
                <a:solidFill>
                  <a:srgbClr val="FFFF00"/>
                </a:solidFill>
                <a:latin typeface="Cambria" panose="02040503050406030204" pitchFamily="18" charset="0"/>
              </a:rPr>
              <a:t> of expansion diffusion: 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</a:rPr>
              <a:t>Hierarchical diffusion: spread of idea from persons of authority (political leaders)</a:t>
            </a:r>
          </a:p>
          <a:p>
            <a:pPr lvl="2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</a:rPr>
              <a:t>Moves from first-order location down to subordinate second-order location</a:t>
            </a:r>
          </a:p>
          <a:p>
            <a:pPr lvl="2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</a:rPr>
              <a:t>For example- fashion trends, go from one urban center to another.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</a:rPr>
              <a:t>Contagious diffusion: diffusion of characteristic throughout population</a:t>
            </a:r>
          </a:p>
          <a:p>
            <a:pPr lvl="2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</a:rPr>
              <a:t>Starts at point of origin then moves to nearby locations</a:t>
            </a:r>
          </a:p>
          <a:p>
            <a:pPr lvl="2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</a:rPr>
              <a:t>For example- spread of disease or news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035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Cambria" panose="02040503050406030204" pitchFamily="18" charset="0"/>
              </a:rPr>
              <a:t>Stimulus Diffusion: an idea or principle diffuses which stimulates the creation of new products or ideas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  <a:latin typeface="Cambria" panose="02040503050406030204" pitchFamily="18" charset="0"/>
              </a:rPr>
              <a:t>For example- when vegetarian eating habits (principle) influence restaurants to offer more vegetarian dishes </a:t>
            </a:r>
          </a:p>
        </p:txBody>
      </p:sp>
    </p:spTree>
    <p:extLst>
      <p:ext uri="{BB962C8B-B14F-4D97-AF65-F5344CB8AC3E}">
        <p14:creationId xmlns:p14="http://schemas.microsoft.com/office/powerpoint/2010/main" val="15303714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5/5a/IE_expans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7377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22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51ec5c0d06ef68842cbd-eb61d9770b9e4a1d2dacebe5287fbc1d.r85.cf2.rackcdn.com/5C741C87-5388-4901-8DFA-315C6C9570C1.jpg?rasterSignature=c073aae4d69b5650636bb84d117bd29d&amp;theme=Five%20Seven%20Five&amp;imageFilter=fal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7277100" cy="54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7811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Berlin Sans FB Demi" panose="020E0802020502020306" pitchFamily="34" charset="0"/>
              </a:rPr>
              <a:t>Relocation Diffusion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7855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Cambria" panose="02040503050406030204" pitchFamily="18" charset="0"/>
              </a:rPr>
              <a:t>Ideas and items spread from point of origin and then crosses a significant physical barrier</a:t>
            </a:r>
          </a:p>
          <a:p>
            <a:pPr lvl="2"/>
            <a:r>
              <a:rPr lang="en-US" sz="2800" dirty="0">
                <a:solidFill>
                  <a:srgbClr val="FFFF00"/>
                </a:solidFill>
                <a:latin typeface="Cambria" panose="02040503050406030204" pitchFamily="18" charset="0"/>
              </a:rPr>
              <a:t>Barrier can be ocean, mountain range, or desert</a:t>
            </a:r>
          </a:p>
          <a:p>
            <a:pPr lvl="2"/>
            <a:r>
              <a:rPr lang="en-US" sz="2800" dirty="0">
                <a:solidFill>
                  <a:srgbClr val="FFFF00"/>
                </a:solidFill>
                <a:latin typeface="Cambria" panose="02040503050406030204" pitchFamily="18" charset="0"/>
              </a:rPr>
              <a:t>They can spread language, technology, religion, disease and culture</a:t>
            </a:r>
          </a:p>
          <a:p>
            <a:pPr lvl="3"/>
            <a:r>
              <a:rPr lang="en-US" sz="2800" dirty="0">
                <a:solidFill>
                  <a:srgbClr val="FFFF00"/>
                </a:solidFill>
                <a:latin typeface="Cambria" panose="02040503050406030204" pitchFamily="18" charset="0"/>
              </a:rPr>
              <a:t>For example: Explorers venture to America bringing new language, religion, disease and culture with them.</a:t>
            </a:r>
          </a:p>
        </p:txBody>
      </p:sp>
    </p:spTree>
    <p:extLst>
      <p:ext uri="{BB962C8B-B14F-4D97-AF65-F5344CB8AC3E}">
        <p14:creationId xmlns:p14="http://schemas.microsoft.com/office/powerpoint/2010/main" val="14095882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http://78813809ba6486e732cd-642fac701798512a2848affc62d0ffb0.r60.cf2.rackcdn.com/A0B17FDC-CA19-4A13-99DA-5B0D450C1E8F.jpg?rasterSignature=174dc081024948473f544dc927561c45&amp;theme=Five%20Seven%20Five&amp;imageFilter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2931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003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152400"/>
            <a:ext cx="5867400" cy="91440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kumimoji="0" lang="en-US" sz="4100" b="1" kern="1200" cap="none" baseline="0" dirty="0">
                <a:ln w="6350"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Thematic Maps</a:t>
            </a:r>
            <a:endParaRPr lang="en-US" sz="4100" dirty="0">
              <a:solidFill>
                <a:schemeClr val="tx1"/>
              </a:solidFill>
              <a:effectLst/>
              <a:latin typeface="Berlin Sans FB Demi" panose="020E0802020502020306" pitchFamily="34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4114800" cy="5791200"/>
          </a:xfrm>
        </p:spPr>
        <p:txBody>
          <a:bodyPr/>
          <a:lstStyle/>
          <a:p>
            <a:pPr lvl="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</a:rPr>
              <a:t>Isoline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Choropleth </a:t>
            </a:r>
          </a:p>
          <a:p>
            <a:pPr lvl="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Proportional symbol</a:t>
            </a:r>
          </a:p>
          <a:p>
            <a:pPr lvl="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Dot Density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26628" name="Picture 8" descr="mean_annual_precipita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1"/>
            <a:ext cx="30480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0" descr="g1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4419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45038"/>
            <a:ext cx="4419600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3" descr="1zgzpop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4724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63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Choropleth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0" descr="g1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" y="4151311"/>
            <a:ext cx="396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www.msu.edu/~dougl126/images/cancer_rates_jen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0200"/>
            <a:ext cx="5365531" cy="36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293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  <a:effectLst/>
                <a:latin typeface="Berlin Sans FB Demi" panose="020E0802020502020306" pitchFamily="34" charset="0"/>
              </a:rPr>
              <a:t>Choropleth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  <a:latin typeface="Cambria" panose="02040503050406030204" pitchFamily="18" charset="0"/>
              </a:rPr>
              <a:t>Use color shading to represent</a:t>
            </a:r>
            <a:r>
              <a:rPr lang="en-US" sz="4000" baseline="0" dirty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ambria" panose="02040503050406030204" pitchFamily="18" charset="0"/>
              </a:rPr>
              <a:t>different quantities or values. Darker colors usually</a:t>
            </a:r>
            <a:r>
              <a:rPr lang="en-US" sz="4000" baseline="0" dirty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ambria" panose="02040503050406030204" pitchFamily="18" charset="0"/>
              </a:rPr>
              <a:t>represent greater quantities or values, while lighter</a:t>
            </a:r>
            <a:r>
              <a:rPr lang="en-US" sz="4000" baseline="0" dirty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ambria" panose="02040503050406030204" pitchFamily="18" charset="0"/>
              </a:rPr>
              <a:t>colors usually represent smaller quantities or values.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404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Dot Density Map</a:t>
            </a:r>
          </a:p>
        </p:txBody>
      </p:sp>
      <p:pic>
        <p:nvPicPr>
          <p:cNvPr id="4" name="Picture 2" descr="https://www.e-education.psu.edu/natureofgeoinfo/sites/www.e-education.psu.edu.natureofgeoinfo/files/image/hisp_dots.gif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50295"/>
            <a:ext cx="7010400" cy="524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443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4934</TotalTime>
  <Words>2098</Words>
  <Application>Microsoft Office PowerPoint</Application>
  <PresentationFormat>On-screen Show (4:3)</PresentationFormat>
  <Paragraphs>229</Paragraphs>
  <Slides>59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1" baseType="lpstr">
      <vt:lpstr>Aharoni</vt:lpstr>
      <vt:lpstr>Arial</vt:lpstr>
      <vt:lpstr>Berlin Sans FB Demi</vt:lpstr>
      <vt:lpstr>Book Antiqua</vt:lpstr>
      <vt:lpstr>Calibri</vt:lpstr>
      <vt:lpstr>Cambria</vt:lpstr>
      <vt:lpstr>Lucida Sans</vt:lpstr>
      <vt:lpstr>Verdana</vt:lpstr>
      <vt:lpstr>Wingdings</vt:lpstr>
      <vt:lpstr>Wingdings 2</vt:lpstr>
      <vt:lpstr>Wingdings 3</vt:lpstr>
      <vt:lpstr>Apex</vt:lpstr>
      <vt:lpstr>Chapter 1</vt:lpstr>
      <vt:lpstr>Reference Map</vt:lpstr>
      <vt:lpstr>Physical Maps</vt:lpstr>
      <vt:lpstr>Political Maps</vt:lpstr>
      <vt:lpstr>Topographic Maps</vt:lpstr>
      <vt:lpstr>Thematic Maps</vt:lpstr>
      <vt:lpstr>Choropleth Map</vt:lpstr>
      <vt:lpstr>Choropleth Map</vt:lpstr>
      <vt:lpstr>Dot Density Map</vt:lpstr>
      <vt:lpstr>Dot Density Map</vt:lpstr>
      <vt:lpstr>Proportional Symbol Map</vt:lpstr>
      <vt:lpstr>Proportional Symbol Map</vt:lpstr>
      <vt:lpstr>Isoline Map</vt:lpstr>
      <vt:lpstr>Isoline Map</vt:lpstr>
      <vt:lpstr>Other Types of Maps</vt:lpstr>
      <vt:lpstr>Cartogram</vt:lpstr>
      <vt:lpstr>Cartogram</vt:lpstr>
      <vt:lpstr>Cognitive or Mind/Mental Map</vt:lpstr>
      <vt:lpstr>Cognitive or Mind/Mental Map</vt:lpstr>
      <vt:lpstr>MAP PROJECTION &amp; DISTORTION</vt:lpstr>
      <vt:lpstr>Projection</vt:lpstr>
      <vt:lpstr>Projections</vt:lpstr>
      <vt:lpstr>Equal Area Projection</vt:lpstr>
      <vt:lpstr>Equal Area Projection</vt:lpstr>
      <vt:lpstr>Peters Projection</vt:lpstr>
      <vt:lpstr>Robinson Projection</vt:lpstr>
      <vt:lpstr>Mercator Projection</vt:lpstr>
      <vt:lpstr>Azimuthal Projection</vt:lpstr>
      <vt:lpstr>PLACE</vt:lpstr>
      <vt:lpstr>Place</vt:lpstr>
      <vt:lpstr>PowerPoint Presentation</vt:lpstr>
      <vt:lpstr>1. Place name</vt:lpstr>
      <vt:lpstr>2. Site</vt:lpstr>
      <vt:lpstr>3. Situation</vt:lpstr>
      <vt:lpstr>Change in Place</vt:lpstr>
      <vt:lpstr>REGIONS</vt:lpstr>
      <vt:lpstr>1. Formal Region </vt:lpstr>
      <vt:lpstr>2. Functional or Nodal Region</vt:lpstr>
      <vt:lpstr>3. Perceptual Region</vt:lpstr>
      <vt:lpstr>Regionalization</vt:lpstr>
      <vt:lpstr>SPACE</vt:lpstr>
      <vt:lpstr>Space</vt:lpstr>
      <vt:lpstr>Distribution</vt:lpstr>
      <vt:lpstr>1. Density</vt:lpstr>
      <vt:lpstr>PowerPoint Presentation</vt:lpstr>
      <vt:lpstr>Types of Density</vt:lpstr>
      <vt:lpstr>2. Concentration</vt:lpstr>
      <vt:lpstr>Clustered or Dispersed</vt:lpstr>
      <vt:lpstr>Clustered or Dispersed</vt:lpstr>
      <vt:lpstr>3. Pattern</vt:lpstr>
      <vt:lpstr>PowerPoint Presentation</vt:lpstr>
      <vt:lpstr>DIFFUSION</vt:lpstr>
      <vt:lpstr>Spatial Diffusion</vt:lpstr>
      <vt:lpstr>Expansion Diffusion and Types</vt:lpstr>
      <vt:lpstr>PowerPoint Presentation</vt:lpstr>
      <vt:lpstr>PowerPoint Presentation</vt:lpstr>
      <vt:lpstr>PowerPoint Presentation</vt:lpstr>
      <vt:lpstr>Relocation Diffusion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</dc:creator>
  <cp:lastModifiedBy>Ana Cisneros</cp:lastModifiedBy>
  <cp:revision>173</cp:revision>
  <dcterms:created xsi:type="dcterms:W3CDTF">2015-08-04T05:40:26Z</dcterms:created>
  <dcterms:modified xsi:type="dcterms:W3CDTF">2019-12-14T15:48:16Z</dcterms:modified>
</cp:coreProperties>
</file>